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1"/>
  </p:notesMasterIdLst>
  <p:sldIdLst>
    <p:sldId id="256" r:id="rId2"/>
    <p:sldId id="264" r:id="rId3"/>
    <p:sldId id="258" r:id="rId4"/>
    <p:sldId id="259" r:id="rId5"/>
    <p:sldId id="265" r:id="rId6"/>
    <p:sldId id="304" r:id="rId7"/>
    <p:sldId id="260" r:id="rId8"/>
    <p:sldId id="261" r:id="rId9"/>
    <p:sldId id="262" r:id="rId10"/>
    <p:sldId id="302" r:id="rId11"/>
    <p:sldId id="301" r:id="rId12"/>
    <p:sldId id="267" r:id="rId13"/>
    <p:sldId id="305" r:id="rId14"/>
    <p:sldId id="303" r:id="rId15"/>
    <p:sldId id="306" r:id="rId16"/>
    <p:sldId id="291" r:id="rId17"/>
    <p:sldId id="277" r:id="rId18"/>
    <p:sldId id="295" r:id="rId19"/>
    <p:sldId id="282" r:id="rId20"/>
    <p:sldId id="283" r:id="rId21"/>
    <p:sldId id="266" r:id="rId22"/>
    <p:sldId id="268" r:id="rId23"/>
    <p:sldId id="269" r:id="rId24"/>
    <p:sldId id="298" r:id="rId25"/>
    <p:sldId id="299" r:id="rId26"/>
    <p:sldId id="300" r:id="rId27"/>
    <p:sldId id="275" r:id="rId28"/>
    <p:sldId id="280" r:id="rId29"/>
    <p:sldId id="307" r:id="rId30"/>
    <p:sldId id="279" r:id="rId31"/>
    <p:sldId id="270" r:id="rId32"/>
    <p:sldId id="271" r:id="rId33"/>
    <p:sldId id="274" r:id="rId34"/>
    <p:sldId id="273" r:id="rId35"/>
    <p:sldId id="281" r:id="rId36"/>
    <p:sldId id="293" r:id="rId37"/>
    <p:sldId id="294" r:id="rId38"/>
    <p:sldId id="292" r:id="rId39"/>
    <p:sldId id="297" r:id="rId40"/>
    <p:sldId id="290" r:id="rId41"/>
    <p:sldId id="285" r:id="rId42"/>
    <p:sldId id="309" r:id="rId43"/>
    <p:sldId id="308" r:id="rId44"/>
    <p:sldId id="310" r:id="rId45"/>
    <p:sldId id="286" r:id="rId46"/>
    <p:sldId id="287" r:id="rId47"/>
    <p:sldId id="288" r:id="rId48"/>
    <p:sldId id="289" r:id="rId49"/>
    <p:sldId id="257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19" autoAdjust="0"/>
    <p:restoredTop sz="80940" autoAdjust="0"/>
  </p:normalViewPr>
  <p:slideViewPr>
    <p:cSldViewPr snapToGrid="0">
      <p:cViewPr varScale="1">
        <p:scale>
          <a:sx n="85" d="100"/>
          <a:sy n="85" d="100"/>
        </p:scale>
        <p:origin x="738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1C33BC-35F7-43A5-8CCF-38140D727D07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ED29A-C71F-4914-A41B-CD3E84EE2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86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how high-school and most college classes were for me.</a:t>
            </a:r>
          </a:p>
          <a:p>
            <a:endParaRPr lang="en-US" dirty="0"/>
          </a:p>
          <a:p>
            <a:r>
              <a:rPr lang="en-US" dirty="0"/>
              <a:t>Until I got halfway through my junior year, then suddenly things were hard as I was getting into the realm of things that weren’t intuitive.</a:t>
            </a:r>
          </a:p>
          <a:p>
            <a:endParaRPr lang="en-US" dirty="0"/>
          </a:p>
          <a:p>
            <a:r>
              <a:rPr lang="en-US" dirty="0"/>
              <a:t>Tonight, I hope we can explore some intuitive commonly observable phenomena that helps us understand antenna transmission line systems.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ED29A-C71F-4914-A41B-CD3E84EE22F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15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the Wave.  </a:t>
            </a:r>
          </a:p>
          <a:p>
            <a:r>
              <a:rPr lang="en-US" dirty="0"/>
              <a:t>See the Wave reflected back.  </a:t>
            </a:r>
          </a:p>
          <a:p>
            <a:r>
              <a:rPr lang="en-US" dirty="0"/>
              <a:t>--  Ask for volunteer to hold end of spring.   </a:t>
            </a:r>
          </a:p>
          <a:p>
            <a:r>
              <a:rPr lang="en-US" dirty="0"/>
              <a:t>     --  See the wave reflected back even if the end is secured.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ED29A-C71F-4914-A41B-CD3E84EE22F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204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Power spikes are also caused by abrupt changes in voltage over reactive loads.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ED29A-C71F-4914-A41B-CD3E84EE22F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362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ED29A-C71F-4914-A41B-CD3E84EE22F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778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ED29A-C71F-4914-A41B-CD3E84EE22F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64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ED29A-C71F-4914-A41B-CD3E84EE22F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75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half of you have their eyes glazed over.  Let’ see if I can get the rest of you.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ED29A-C71F-4914-A41B-CD3E84EE22F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57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ED29A-C71F-4914-A41B-CD3E84EE22F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12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EA3BA-561E-40FC-9370-E18C2E547A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897" y="1803405"/>
            <a:ext cx="11526590" cy="856082"/>
          </a:xfrm>
        </p:spPr>
        <p:txBody>
          <a:bodyPr>
            <a:normAutofit/>
          </a:bodyPr>
          <a:lstStyle/>
          <a:p>
            <a:r>
              <a:rPr lang="en-US" sz="5400" dirty="0"/>
              <a:t>Bathtubs, </a:t>
            </a:r>
            <a:r>
              <a:rPr lang="en-US" sz="5400" dirty="0" err="1"/>
              <a:t>Slinkies</a:t>
            </a:r>
            <a:r>
              <a:rPr lang="en-US" sz="5400" dirty="0"/>
              <a:t>, and Mirrors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193D81-357C-4FB6-AF65-2F60C28727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9176" y="2851491"/>
            <a:ext cx="10604311" cy="991234"/>
          </a:xfrm>
        </p:spPr>
        <p:txBody>
          <a:bodyPr>
            <a:normAutofit fontScale="85000" lnSpcReduction="10000"/>
          </a:bodyPr>
          <a:lstStyle/>
          <a:p>
            <a:r>
              <a:rPr lang="en-US" sz="3600" dirty="0"/>
              <a:t>Using common experiences </a:t>
            </a:r>
          </a:p>
          <a:p>
            <a:r>
              <a:rPr lang="en-US" sz="3600" dirty="0"/>
              <a:t>to visualize wave physics in antenna feed line systems</a:t>
            </a:r>
          </a:p>
          <a:p>
            <a:endParaRPr lang="en-US" sz="36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80BB605-D79E-4A04-B22A-C06F8CF6A958}"/>
              </a:ext>
            </a:extLst>
          </p:cNvPr>
          <p:cNvSpPr txBox="1">
            <a:spLocks/>
          </p:cNvSpPr>
          <p:nvPr/>
        </p:nvSpPr>
        <p:spPr>
          <a:xfrm>
            <a:off x="778265" y="6461336"/>
            <a:ext cx="9141447" cy="2826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000" dirty="0">
                <a:solidFill>
                  <a:schemeClr val="tx1"/>
                </a:solidFill>
              </a:rPr>
              <a:t>Clallam County Amateur Radio Club					Bill Peterson – K7WWP   October 10 , 2018</a:t>
            </a:r>
          </a:p>
        </p:txBody>
      </p:sp>
    </p:spTree>
    <p:extLst>
      <p:ext uri="{BB962C8B-B14F-4D97-AF65-F5344CB8AC3E}">
        <p14:creationId xmlns:p14="http://schemas.microsoft.com/office/powerpoint/2010/main" val="2514673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0F7CE-1A26-4901-92F9-4CEDC97C6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Standing Waves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93AFB-C2A7-4372-ABEB-4FC288948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Waves move in one direction</a:t>
            </a:r>
          </a:p>
          <a:p>
            <a:endParaRPr lang="en-US" dirty="0"/>
          </a:p>
          <a:p>
            <a:r>
              <a:rPr lang="en-US" dirty="0"/>
              <a:t>Waves reflect 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combined effect is standing waves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AE1B5099-4C25-45C9-89EC-D2FD45E14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6829" y="2701308"/>
            <a:ext cx="71437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296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A4A41-6F91-40D5-BC95-5C133B937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402" y="764373"/>
            <a:ext cx="10361798" cy="1293028"/>
          </a:xfrm>
        </p:spPr>
        <p:txBody>
          <a:bodyPr/>
          <a:lstStyle/>
          <a:p>
            <a:r>
              <a:rPr lang="en-US" dirty="0"/>
              <a:t>Standing waves off the side a bridge</a:t>
            </a:r>
          </a:p>
        </p:txBody>
      </p:sp>
      <p:pic>
        <p:nvPicPr>
          <p:cNvPr id="4" name="Picture 4" descr="Related image">
            <a:extLst>
              <a:ext uri="{FF2B5EF4-FFF2-40B4-BE49-F238E27FC236}">
                <a16:creationId xmlns:a16="http://schemas.microsoft.com/office/drawing/2014/main" id="{CA0E641B-60D0-4E7F-8116-8245AAF259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074" y="1790176"/>
            <a:ext cx="7578861" cy="485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432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5A03E-96B9-4757-AC37-25B53738D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8704" y="764373"/>
            <a:ext cx="9247496" cy="1293028"/>
          </a:xfrm>
        </p:spPr>
        <p:txBody>
          <a:bodyPr/>
          <a:lstStyle/>
          <a:p>
            <a:r>
              <a:rPr lang="en-US" dirty="0"/>
              <a:t>Standing Waves and resonance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A7D580-70A6-4D3F-B18C-63B814FA1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the reflected wave is reflected back</a:t>
            </a:r>
          </a:p>
          <a:p>
            <a:endParaRPr lang="en-US" dirty="0"/>
          </a:p>
          <a:p>
            <a:r>
              <a:rPr lang="en-US" dirty="0"/>
              <a:t>And it matches and reinforces the original wave</a:t>
            </a:r>
          </a:p>
          <a:p>
            <a:endParaRPr lang="en-US" dirty="0"/>
          </a:p>
          <a:p>
            <a:r>
              <a:rPr lang="en-US" dirty="0"/>
              <a:t>Then it builds up, finally limited by the resistance in the system.</a:t>
            </a:r>
          </a:p>
        </p:txBody>
      </p:sp>
    </p:spTree>
    <p:extLst>
      <p:ext uri="{BB962C8B-B14F-4D97-AF65-F5344CB8AC3E}">
        <p14:creationId xmlns:p14="http://schemas.microsoft.com/office/powerpoint/2010/main" val="3012758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D1B70-6EBB-4182-8F2F-9C18554BF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531" y="764373"/>
            <a:ext cx="9716669" cy="1293028"/>
          </a:xfrm>
        </p:spPr>
        <p:txBody>
          <a:bodyPr/>
          <a:lstStyle/>
          <a:p>
            <a:r>
              <a:rPr lang="en-US" dirty="0"/>
              <a:t>Demo Standing Waves ON SPRING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E77B7-D6B1-4C8A-A159-8C63820FE0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88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26CDB-B2C8-4C04-B393-6F344608A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Resonant waves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285F6-11E4-4280-91B5-8C4E2768FE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Vibrating stings on a musical instrument such as a guitar, piano, violin</a:t>
            </a:r>
          </a:p>
          <a:p>
            <a:endParaRPr lang="en-US" dirty="0"/>
          </a:p>
          <a:p>
            <a:r>
              <a:rPr lang="en-US" dirty="0"/>
              <a:t>Column of air in flute or trumpet</a:t>
            </a:r>
          </a:p>
          <a:p>
            <a:endParaRPr lang="en-US" dirty="0"/>
          </a:p>
          <a:p>
            <a:r>
              <a:rPr lang="en-US" dirty="0"/>
              <a:t>Light in a laser</a:t>
            </a:r>
          </a:p>
          <a:p>
            <a:endParaRPr lang="en-US" dirty="0"/>
          </a:p>
          <a:p>
            <a:r>
              <a:rPr lang="en-US" dirty="0"/>
              <a:t>Radio waves in a microwave oven</a:t>
            </a:r>
          </a:p>
        </p:txBody>
      </p:sp>
    </p:spTree>
    <p:extLst>
      <p:ext uri="{BB962C8B-B14F-4D97-AF65-F5344CB8AC3E}">
        <p14:creationId xmlns:p14="http://schemas.microsoft.com/office/powerpoint/2010/main" val="3790926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C487E-0203-4FC8-80CE-C8929A3BB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571" y="764373"/>
            <a:ext cx="10608629" cy="1293028"/>
          </a:xfrm>
        </p:spPr>
        <p:txBody>
          <a:bodyPr/>
          <a:lstStyle/>
          <a:p>
            <a:r>
              <a:rPr lang="en-US" dirty="0"/>
              <a:t>Will Standing Waves hurt my Radio?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D72A9-B822-4D73-AF97-3373FE7DC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609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AB71A-3BFC-42CB-9DDA-8B0FE5B80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645" y="764373"/>
            <a:ext cx="10451555" cy="1293028"/>
          </a:xfrm>
        </p:spPr>
        <p:txBody>
          <a:bodyPr/>
          <a:lstStyle/>
          <a:p>
            <a:r>
              <a:rPr lang="en-US" dirty="0"/>
              <a:t>Will Standing Waves hurt my Radio?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7D8FF-67DD-4235-8199-3EE8A5C20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Let’s look at what standing waves will do to a bridge</a:t>
            </a:r>
          </a:p>
        </p:txBody>
      </p:sp>
    </p:spTree>
    <p:extLst>
      <p:ext uri="{BB962C8B-B14F-4D97-AF65-F5344CB8AC3E}">
        <p14:creationId xmlns:p14="http://schemas.microsoft.com/office/powerpoint/2010/main" val="1256865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85281-0E76-4F9F-B220-03AEA21D5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(74) Standing wave Tacoma bridge (looped) - YouTube - Google Chrome 9_30_2018 4_22_26 PM">
            <a:hlinkClick r:id="" action="ppaction://media"/>
            <a:extLst>
              <a:ext uri="{FF2B5EF4-FFF2-40B4-BE49-F238E27FC236}">
                <a16:creationId xmlns:a16="http://schemas.microsoft.com/office/drawing/2014/main" id="{E7E24D6E-6A81-4F28-B96F-C64B837BEC9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5121" y="11286"/>
            <a:ext cx="8041561" cy="6295664"/>
          </a:xfrm>
        </p:spPr>
      </p:pic>
    </p:spTree>
    <p:extLst>
      <p:ext uri="{BB962C8B-B14F-4D97-AF65-F5344CB8AC3E}">
        <p14:creationId xmlns:p14="http://schemas.microsoft.com/office/powerpoint/2010/main" val="291345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29BFC-DA36-4A40-88E9-2C67706D2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acoma Narrows Bridge (1940) - Wikipedia - Google Chrome 9_30_2018 4_33_42 PM">
            <a:hlinkClick r:id="" action="ppaction://media"/>
            <a:extLst>
              <a:ext uri="{FF2B5EF4-FFF2-40B4-BE49-F238E27FC236}">
                <a16:creationId xmlns:a16="http://schemas.microsoft.com/office/drawing/2014/main" id="{ED4FA77A-AA00-4854-A1CF-ADC0FA8D7FF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2943" y="188051"/>
            <a:ext cx="7472274" cy="646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95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B72CB-7B35-4CE6-A3F0-0B86EFF3B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10820400" cy="1293028"/>
          </a:xfrm>
        </p:spPr>
        <p:txBody>
          <a:bodyPr/>
          <a:lstStyle/>
          <a:p>
            <a:r>
              <a:rPr lang="en-US" dirty="0"/>
              <a:t>Standing waves in a microwave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7A522-7C46-4B00-8323-BDBCCF919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Microwave and peeps.</a:t>
            </a:r>
          </a:p>
          <a:p>
            <a:pPr lvl="1"/>
            <a:r>
              <a:rPr lang="en-US" dirty="0"/>
              <a:t>2.45 G</a:t>
            </a:r>
          </a:p>
          <a:p>
            <a:pPr lvl="1"/>
            <a:r>
              <a:rPr lang="en-US" dirty="0"/>
              <a:t>300 / 2450 = .1225 meters</a:t>
            </a:r>
          </a:p>
          <a:p>
            <a:pPr lvl="1"/>
            <a:r>
              <a:rPr lang="en-US" dirty="0"/>
              <a:t>½ wavelength = .061 meters</a:t>
            </a:r>
          </a:p>
          <a:p>
            <a:pPr lvl="1"/>
            <a:r>
              <a:rPr lang="en-US" dirty="0"/>
              <a:t>½ wavelength = 2.4 inches</a:t>
            </a:r>
          </a:p>
          <a:p>
            <a:pPr lvl="1"/>
            <a:endParaRPr lang="en-US" dirty="0"/>
          </a:p>
          <a:p>
            <a:r>
              <a:rPr lang="en-US" dirty="0"/>
              <a:t>The rotating plate moves the food so the standing don’t heat just parts of the food.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122" name="Picture 2" descr="Related image">
            <a:extLst>
              <a:ext uri="{FF2B5EF4-FFF2-40B4-BE49-F238E27FC236}">
                <a16:creationId xmlns:a16="http://schemas.microsoft.com/office/drawing/2014/main" id="{CB31E591-B8E0-4CE2-B71D-938743896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224" y="1957476"/>
            <a:ext cx="3381375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606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6E520-51F0-4C26-BC65-EFEFDC6B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0749" y="764373"/>
            <a:ext cx="9935452" cy="1293028"/>
          </a:xfrm>
        </p:spPr>
        <p:txBody>
          <a:bodyPr/>
          <a:lstStyle/>
          <a:p>
            <a:r>
              <a:rPr lang="en-US" dirty="0"/>
              <a:t>New ideas that you already know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A7D23-D8EB-43D7-A9C6-051D64C8A9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It’s easier to learn and understand something when the new idea fits into your vision of reality like a piece into a jigsaw puzzle.   </a:t>
            </a:r>
          </a:p>
          <a:p>
            <a:endParaRPr lang="en-US" dirty="0"/>
          </a:p>
          <a:p>
            <a:r>
              <a:rPr lang="en-US" dirty="0"/>
              <a:t>It’s just an extension of what you already know.</a:t>
            </a:r>
          </a:p>
          <a:p>
            <a:endParaRPr lang="en-US" dirty="0"/>
          </a:p>
          <a:p>
            <a:r>
              <a:rPr lang="en-US" dirty="0"/>
              <a:t>Once you know how it fits, it’s easier to understand and remember.</a:t>
            </a:r>
          </a:p>
          <a:p>
            <a:endParaRPr lang="en-US" dirty="0"/>
          </a:p>
          <a:p>
            <a:r>
              <a:rPr lang="en-US" dirty="0"/>
              <a:t>My goal is to make wave physics on antenna feed systems easier to understand.</a:t>
            </a:r>
          </a:p>
        </p:txBody>
      </p:sp>
    </p:spTree>
    <p:extLst>
      <p:ext uri="{BB962C8B-B14F-4D97-AF65-F5344CB8AC3E}">
        <p14:creationId xmlns:p14="http://schemas.microsoft.com/office/powerpoint/2010/main" val="7120920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2C4AE-59B6-48BC-B464-803477575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625" y="764373"/>
            <a:ext cx="10120575" cy="1293028"/>
          </a:xfrm>
        </p:spPr>
        <p:txBody>
          <a:bodyPr>
            <a:normAutofit/>
          </a:bodyPr>
          <a:lstStyle/>
          <a:p>
            <a:r>
              <a:rPr lang="en-US" dirty="0"/>
              <a:t>Partially melt peeps in microwave without the rotating plate.</a:t>
            </a:r>
          </a:p>
        </p:txBody>
      </p:sp>
      <p:pic>
        <p:nvPicPr>
          <p:cNvPr id="6146" name="Picture 2" descr="Image result for peeps in microwave measuring wavelength">
            <a:extLst>
              <a:ext uri="{FF2B5EF4-FFF2-40B4-BE49-F238E27FC236}">
                <a16:creationId xmlns:a16="http://schemas.microsoft.com/office/drawing/2014/main" id="{385163D0-85A4-42F5-8D17-906FB2F903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833" y="2193925"/>
            <a:ext cx="7154334" cy="402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1196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ED63A-A8F1-4B5B-A34A-AC957B35D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Open/Short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422C2-2239-41A2-BB0D-AEB96F40A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Spring Demo</a:t>
            </a:r>
          </a:p>
        </p:txBody>
      </p:sp>
    </p:spTree>
    <p:extLst>
      <p:ext uri="{BB962C8B-B14F-4D97-AF65-F5344CB8AC3E}">
        <p14:creationId xmlns:p14="http://schemas.microsoft.com/office/powerpoint/2010/main" val="39479829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CD4D3-62C9-463F-AB07-819D0B098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the Spring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77458-2C7B-459E-93C3-C87F41324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4733282" cy="4024125"/>
          </a:xfrm>
        </p:spPr>
        <p:txBody>
          <a:bodyPr/>
          <a:lstStyle/>
          <a:p>
            <a:r>
              <a:rPr lang="en-US" dirty="0"/>
              <a:t>Reflections with free end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Momentum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0FE0F2-C097-4159-A495-DE12409F1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484" y="2835022"/>
            <a:ext cx="2743200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35A403-7F63-46DE-8041-C9D671642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402" y="2786676"/>
            <a:ext cx="2743200" cy="27432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5E229E4-1A36-491A-896B-7222E1262711}"/>
              </a:ext>
            </a:extLst>
          </p:cNvPr>
          <p:cNvSpPr txBox="1">
            <a:spLocks/>
          </p:cNvSpPr>
          <p:nvPr/>
        </p:nvSpPr>
        <p:spPr>
          <a:xfrm>
            <a:off x="6229234" y="2194560"/>
            <a:ext cx="4733282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Reflections with secured end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Energy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121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EA07C-DF35-4169-8958-5AB3B11BD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Mismatches cause 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B78D1-F59E-43FA-8188-05A3A88447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Shorts cause reflection in one direction</a:t>
            </a:r>
          </a:p>
          <a:p>
            <a:r>
              <a:rPr lang="en-US" dirty="0"/>
              <a:t>Opens cause reflections in the other direction</a:t>
            </a:r>
          </a:p>
          <a:p>
            <a:r>
              <a:rPr lang="en-US" dirty="0"/>
              <a:t>As you move between a short and an open</a:t>
            </a:r>
          </a:p>
          <a:p>
            <a:pPr lvl="1"/>
            <a:r>
              <a:rPr lang="en-US" dirty="0"/>
              <a:t>The reflection will get smaller, minimize, and get larger in the opposite direction</a:t>
            </a:r>
          </a:p>
          <a:p>
            <a:pPr lvl="1"/>
            <a:r>
              <a:rPr lang="en-US" dirty="0"/>
              <a:t>At the minimized point, you have the best match.</a:t>
            </a:r>
          </a:p>
          <a:p>
            <a:pPr lvl="1"/>
            <a:endParaRPr lang="en-US" dirty="0"/>
          </a:p>
          <a:p>
            <a:r>
              <a:rPr lang="en-US" dirty="0"/>
              <a:t>Discontinuities in the feed line</a:t>
            </a:r>
          </a:p>
          <a:p>
            <a:pPr lvl="1"/>
            <a:r>
              <a:rPr lang="en-US" dirty="0"/>
              <a:t>Kinks</a:t>
            </a:r>
          </a:p>
          <a:p>
            <a:pPr lvl="1"/>
            <a:r>
              <a:rPr lang="en-US" dirty="0"/>
              <a:t>Wrong connectors</a:t>
            </a:r>
          </a:p>
          <a:p>
            <a:pPr lvl="1"/>
            <a:r>
              <a:rPr lang="en-US" dirty="0"/>
              <a:t>Bad connection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26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DAF08-B0B2-4A3C-8E71-8542ED53B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6134" y="764373"/>
            <a:ext cx="8000065" cy="1293028"/>
          </a:xfrm>
        </p:spPr>
        <p:txBody>
          <a:bodyPr/>
          <a:lstStyle/>
          <a:p>
            <a:r>
              <a:rPr lang="en-US" dirty="0"/>
              <a:t>Mismatch  high impedance to Low Impedance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7A0B00-9CE4-49E3-9314-C934CAD7B3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7324" y="2755944"/>
            <a:ext cx="2743200" cy="2743200"/>
          </a:xfrm>
        </p:spPr>
      </p:pic>
    </p:spTree>
    <p:extLst>
      <p:ext uri="{BB962C8B-B14F-4D97-AF65-F5344CB8AC3E}">
        <p14:creationId xmlns:p14="http://schemas.microsoft.com/office/powerpoint/2010/main" val="3633151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15CA0-19B3-45F6-A5D8-40AF1345B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Mismatch Low impedance</a:t>
            </a:r>
            <a:br>
              <a:rPr lang="en-US" dirty="0"/>
            </a:br>
            <a:r>
              <a:rPr lang="en-US" dirty="0"/>
              <a:t>to High impedance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BDABBA-F931-4C25-9638-A094BBBD7D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4400" y="2834481"/>
            <a:ext cx="2743200" cy="2743200"/>
          </a:xfrm>
        </p:spPr>
      </p:pic>
    </p:spTree>
    <p:extLst>
      <p:ext uri="{BB962C8B-B14F-4D97-AF65-F5344CB8AC3E}">
        <p14:creationId xmlns:p14="http://schemas.microsoft.com/office/powerpoint/2010/main" val="3504609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8CCE9-FE29-4E64-A56C-617512855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 reflections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FC5A38-2446-419A-9716-559D5AD826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99983" y="2733504"/>
            <a:ext cx="2743200" cy="27432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8A1CC9-63E2-43B3-82D8-CBA447095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125" y="2640821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589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44879-B9BA-4692-B598-63E88204F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545" y="764373"/>
            <a:ext cx="10737655" cy="1293028"/>
          </a:xfrm>
        </p:spPr>
        <p:txBody>
          <a:bodyPr/>
          <a:lstStyle/>
          <a:p>
            <a:r>
              <a:rPr lang="en-US" dirty="0"/>
              <a:t>Partial reflection of waves of light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E41935D-360A-46A1-9337-654B16E132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3231" y="2057401"/>
            <a:ext cx="5167249" cy="389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153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66C98-9B48-4292-A834-D1ABA44C8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Somewhere in the middle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C93240-BA67-4F81-9700-DD83B595E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Between the wave that is reflected positively </a:t>
            </a:r>
          </a:p>
          <a:p>
            <a:r>
              <a:rPr lang="en-US" dirty="0"/>
              <a:t>And the wave that is reflected negatively</a:t>
            </a:r>
          </a:p>
          <a:p>
            <a:r>
              <a:rPr lang="en-US" dirty="0"/>
              <a:t>Is a point where no wave is reflected at all.  This is a matched junction.</a:t>
            </a:r>
          </a:p>
          <a:p>
            <a:endParaRPr lang="en-US" dirty="0"/>
          </a:p>
          <a:p>
            <a:r>
              <a:rPr lang="en-US" dirty="0"/>
              <a:t>Reflected waves travel more than once on the feed line. </a:t>
            </a:r>
          </a:p>
        </p:txBody>
      </p:sp>
    </p:spTree>
    <p:extLst>
      <p:ext uri="{BB962C8B-B14F-4D97-AF65-F5344CB8AC3E}">
        <p14:creationId xmlns:p14="http://schemas.microsoft.com/office/powerpoint/2010/main" val="30358430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23B3F-DDD5-42F9-BD44-8B0966CFE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 / Mismatch 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BC73E-E509-44EB-8564-C2650B992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496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A9FB6-C320-41A4-AD32-803D42304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641" y="932634"/>
            <a:ext cx="10411408" cy="1293028"/>
          </a:xfrm>
        </p:spPr>
        <p:txBody>
          <a:bodyPr/>
          <a:lstStyle/>
          <a:p>
            <a:r>
              <a:rPr lang="en-US" dirty="0"/>
              <a:t>A wave travels in some medium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A01AC-8943-42AD-9687-EAA010631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289110"/>
            <a:ext cx="10820400" cy="3929575"/>
          </a:xfrm>
        </p:spPr>
        <p:txBody>
          <a:bodyPr>
            <a:normAutofit/>
          </a:bodyPr>
          <a:lstStyle/>
          <a:p>
            <a:r>
              <a:rPr lang="en-US" sz="4800" dirty="0"/>
              <a:t>A sound wave in the air</a:t>
            </a:r>
          </a:p>
          <a:p>
            <a:r>
              <a:rPr lang="en-US" sz="4800" dirty="0"/>
              <a:t>A wave in water</a:t>
            </a:r>
          </a:p>
          <a:p>
            <a:r>
              <a:rPr lang="en-US" sz="4800" dirty="0"/>
              <a:t>A wave down a string</a:t>
            </a:r>
          </a:p>
          <a:p>
            <a:r>
              <a:rPr lang="en-US" sz="4800" dirty="0"/>
              <a:t>A wave of light</a:t>
            </a:r>
          </a:p>
          <a:p>
            <a:r>
              <a:rPr lang="en-US" sz="4800" dirty="0"/>
              <a:t>A wave of electricity down a wire</a:t>
            </a:r>
          </a:p>
        </p:txBody>
      </p:sp>
    </p:spTree>
    <p:extLst>
      <p:ext uri="{BB962C8B-B14F-4D97-AF65-F5344CB8AC3E}">
        <p14:creationId xmlns:p14="http://schemas.microsoft.com/office/powerpoint/2010/main" val="32741760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632ED-C6D0-4E6B-A79C-7F1585874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Transmission Line Losses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39EAF-8B09-4559-B9BB-4E632FDF6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024125"/>
          </a:xfrm>
        </p:spPr>
        <p:txBody>
          <a:bodyPr/>
          <a:lstStyle/>
          <a:p>
            <a:r>
              <a:rPr lang="en-US" dirty="0"/>
              <a:t>Refection Points</a:t>
            </a:r>
          </a:p>
          <a:p>
            <a:pPr lvl="1"/>
            <a:r>
              <a:rPr lang="en-US" dirty="0"/>
              <a:t>Mismatched Feedline / Antenna</a:t>
            </a:r>
          </a:p>
          <a:p>
            <a:pPr lvl="1"/>
            <a:r>
              <a:rPr lang="en-US" dirty="0"/>
              <a:t>Mismatched sections of Feedline</a:t>
            </a:r>
          </a:p>
          <a:p>
            <a:pPr lvl="1"/>
            <a:r>
              <a:rPr lang="en-US" dirty="0"/>
              <a:t>Kinks and feed-line damage</a:t>
            </a:r>
          </a:p>
          <a:p>
            <a:pPr lvl="1"/>
            <a:r>
              <a:rPr lang="en-US" dirty="0"/>
              <a:t>Mismatches because connector is not rated for higher Frequency</a:t>
            </a:r>
          </a:p>
          <a:p>
            <a:pPr lvl="2"/>
            <a:r>
              <a:rPr lang="en-US" dirty="0"/>
              <a:t>Ex.  239 connectors on UHF</a:t>
            </a:r>
          </a:p>
          <a:p>
            <a:pPr lvl="2"/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1394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0E8E9-28EC-49C8-835C-07BE9C42B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823" y="764373"/>
            <a:ext cx="9778377" cy="1293028"/>
          </a:xfrm>
        </p:spPr>
        <p:txBody>
          <a:bodyPr/>
          <a:lstStyle/>
          <a:p>
            <a:r>
              <a:rPr lang="en-US" dirty="0"/>
              <a:t>Finally we talk about antennas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92ECAD94-B152-45CB-9C7C-D758F3B23B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5408" y="2193925"/>
            <a:ext cx="6081184" cy="4024313"/>
          </a:xfrm>
        </p:spPr>
      </p:pic>
    </p:spTree>
    <p:extLst>
      <p:ext uri="{BB962C8B-B14F-4D97-AF65-F5344CB8AC3E}">
        <p14:creationId xmlns:p14="http://schemas.microsoft.com/office/powerpoint/2010/main" val="8675605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2E56E-9BB8-45EB-BBE4-2E388779E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Antenna Tuner in Shack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765441-C6D4-452E-A217-445F797003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5408" y="2193925"/>
            <a:ext cx="6081184" cy="4024313"/>
          </a:xfrm>
        </p:spPr>
      </p:pic>
    </p:spTree>
    <p:extLst>
      <p:ext uri="{BB962C8B-B14F-4D97-AF65-F5344CB8AC3E}">
        <p14:creationId xmlns:p14="http://schemas.microsoft.com/office/powerpoint/2010/main" val="24929856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3C8B7-D81B-4614-B51C-76C1A1E15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447" y="764373"/>
            <a:ext cx="10793753" cy="1293028"/>
          </a:xfrm>
        </p:spPr>
        <p:txBody>
          <a:bodyPr/>
          <a:lstStyle/>
          <a:p>
            <a:r>
              <a:rPr lang="en-US" dirty="0"/>
              <a:t>Antenna Tuner at Antenna Feed Point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008939-389F-491F-9737-1A5183B815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5408" y="2193925"/>
            <a:ext cx="6081184" cy="4024313"/>
          </a:xfrm>
        </p:spPr>
      </p:pic>
    </p:spTree>
    <p:extLst>
      <p:ext uri="{BB962C8B-B14F-4D97-AF65-F5344CB8AC3E}">
        <p14:creationId xmlns:p14="http://schemas.microsoft.com/office/powerpoint/2010/main" val="30384827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1AE78-4D9F-41F0-8F36-88F7A7FAF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Ladder Line is great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73F4AF-CF54-436B-9CE3-EB727C032C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5408" y="2193925"/>
            <a:ext cx="6081184" cy="4024313"/>
          </a:xfrm>
        </p:spPr>
      </p:pic>
    </p:spTree>
    <p:extLst>
      <p:ext uri="{BB962C8B-B14F-4D97-AF65-F5344CB8AC3E}">
        <p14:creationId xmlns:p14="http://schemas.microsoft.com/office/powerpoint/2010/main" val="8818626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9E0A1-B5A9-47DE-A9F0-CD0D4EC0A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782" y="764373"/>
            <a:ext cx="10025418" cy="1293028"/>
          </a:xfrm>
        </p:spPr>
        <p:txBody>
          <a:bodyPr/>
          <a:lstStyle/>
          <a:p>
            <a:r>
              <a:rPr lang="en-US" dirty="0"/>
              <a:t>Line Losses on 100 feet of feed line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C8E72DB-204A-41D2-B95E-D1F0601B24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463501"/>
              </p:ext>
            </p:extLst>
          </p:nvPr>
        </p:nvGraphicFramePr>
        <p:xfrm>
          <a:off x="381467" y="2240771"/>
          <a:ext cx="11389165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7829">
                  <a:extLst>
                    <a:ext uri="{9D8B030D-6E8A-4147-A177-3AD203B41FA5}">
                      <a16:colId xmlns:a16="http://schemas.microsoft.com/office/drawing/2014/main" val="3841609846"/>
                    </a:ext>
                  </a:extLst>
                </a:gridCol>
                <a:gridCol w="1025843">
                  <a:extLst>
                    <a:ext uri="{9D8B030D-6E8A-4147-A177-3AD203B41FA5}">
                      <a16:colId xmlns:a16="http://schemas.microsoft.com/office/drawing/2014/main" val="1771970956"/>
                    </a:ext>
                  </a:extLst>
                </a:gridCol>
                <a:gridCol w="1201029">
                  <a:extLst>
                    <a:ext uri="{9D8B030D-6E8A-4147-A177-3AD203B41FA5}">
                      <a16:colId xmlns:a16="http://schemas.microsoft.com/office/drawing/2014/main" val="2715137385"/>
                    </a:ext>
                  </a:extLst>
                </a:gridCol>
                <a:gridCol w="1203456">
                  <a:extLst>
                    <a:ext uri="{9D8B030D-6E8A-4147-A177-3AD203B41FA5}">
                      <a16:colId xmlns:a16="http://schemas.microsoft.com/office/drawing/2014/main" val="2146834271"/>
                    </a:ext>
                  </a:extLst>
                </a:gridCol>
                <a:gridCol w="1442752">
                  <a:extLst>
                    <a:ext uri="{9D8B030D-6E8A-4147-A177-3AD203B41FA5}">
                      <a16:colId xmlns:a16="http://schemas.microsoft.com/office/drawing/2014/main" val="2233452880"/>
                    </a:ext>
                  </a:extLst>
                </a:gridCol>
                <a:gridCol w="1442752">
                  <a:extLst>
                    <a:ext uri="{9D8B030D-6E8A-4147-A177-3AD203B41FA5}">
                      <a16:colId xmlns:a16="http://schemas.microsoft.com/office/drawing/2014/main" val="194695711"/>
                    </a:ext>
                  </a:extLst>
                </a:gridCol>
                <a:gridCol w="1442752">
                  <a:extLst>
                    <a:ext uri="{9D8B030D-6E8A-4147-A177-3AD203B41FA5}">
                      <a16:colId xmlns:a16="http://schemas.microsoft.com/office/drawing/2014/main" val="3501678799"/>
                    </a:ext>
                  </a:extLst>
                </a:gridCol>
                <a:gridCol w="1442752">
                  <a:extLst>
                    <a:ext uri="{9D8B030D-6E8A-4147-A177-3AD203B41FA5}">
                      <a16:colId xmlns:a16="http://schemas.microsoft.com/office/drawing/2014/main" val="35476920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Feed 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Freq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SWR 1:1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SWR 3:1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SWR 10:1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051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RG-58 Coax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1.12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1.66 dB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32 %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3.71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5032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8937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RG-213 Coax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0.62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0.97 dB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20%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2.40 </a:t>
                      </a:r>
                      <a:r>
                        <a:rPr lang="en-US" dirty="0" err="1"/>
                        <a:t>db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3830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338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450 ohm Ladder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0.21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0.33 dB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7.4%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0.93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4180771"/>
                  </a:ext>
                </a:extLst>
              </a:tr>
              <a:tr h="0">
                <a:tc gridSpan="8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4173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53309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B1253-B245-4880-BB21-B0A30FF7F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/ Short Revisited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B86A1-C2A8-42D6-90B9-96A27124CC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Short reflect in opposite direction</a:t>
            </a:r>
          </a:p>
          <a:p>
            <a:r>
              <a:rPr lang="en-US" dirty="0"/>
              <a:t>Opens reflect in same direction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Short (Fixed end) spring stretches out, and is then pulled back, but because the end is fixed, the pull back is against the wave.  The reflection is reversed.</a:t>
            </a:r>
          </a:p>
          <a:p>
            <a:pPr marL="0" indent="0">
              <a:buNone/>
            </a:pPr>
            <a:r>
              <a:rPr lang="en-US" dirty="0"/>
              <a:t>	Voltage is zero</a:t>
            </a:r>
          </a:p>
          <a:p>
            <a:pPr marL="0" indent="0">
              <a:buNone/>
            </a:pPr>
            <a:r>
              <a:rPr lang="en-US" dirty="0"/>
              <a:t>	Current flows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Open spring swings, then swings back.  Reflection is same. </a:t>
            </a:r>
          </a:p>
          <a:p>
            <a:pPr marL="0" indent="0">
              <a:buNone/>
            </a:pPr>
            <a:r>
              <a:rPr lang="en-US" dirty="0"/>
              <a:t>	Voltage swings freely</a:t>
            </a:r>
          </a:p>
          <a:p>
            <a:pPr marL="0" indent="0">
              <a:buNone/>
            </a:pPr>
            <a:r>
              <a:rPr lang="en-US" dirty="0"/>
              <a:t>	Current is zero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6953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B35AC-7053-4104-9CE4-63EB6DD0E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Quarter Waves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7704F6D-45B0-469A-A49F-C91F90179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24125" y="3015456"/>
            <a:ext cx="7143750" cy="238125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FF422B-11A8-43EC-B505-1C4A62A4F8AE}"/>
              </a:ext>
            </a:extLst>
          </p:cNvPr>
          <p:cNvSpPr/>
          <p:nvPr/>
        </p:nvSpPr>
        <p:spPr>
          <a:xfrm>
            <a:off x="4441371" y="2765917"/>
            <a:ext cx="3316829" cy="288807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5C6BCA-A631-4949-9B1F-21D40F64FEB8}"/>
              </a:ext>
            </a:extLst>
          </p:cNvPr>
          <p:cNvSpPr/>
          <p:nvPr/>
        </p:nvSpPr>
        <p:spPr>
          <a:xfrm>
            <a:off x="446858" y="2765917"/>
            <a:ext cx="3142588" cy="288807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13AB835-1B96-426F-B833-2AAAE42F3530}"/>
              </a:ext>
            </a:extLst>
          </p:cNvPr>
          <p:cNvSpPr txBox="1">
            <a:spLocks/>
          </p:cNvSpPr>
          <p:nvPr/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Open on one end appears Closed (Shorted) on the other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A0EBDA-D1F4-42BC-9D3D-41CEFCFFB751}"/>
              </a:ext>
            </a:extLst>
          </p:cNvPr>
          <p:cNvSpPr/>
          <p:nvPr/>
        </p:nvSpPr>
        <p:spPr>
          <a:xfrm>
            <a:off x="8610125" y="2562405"/>
            <a:ext cx="2459227" cy="328735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5259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1157D-CEBD-4ACC-BBA1-80EA0A7D7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319" y="764373"/>
            <a:ext cx="11573051" cy="1293028"/>
          </a:xfrm>
        </p:spPr>
        <p:txBody>
          <a:bodyPr/>
          <a:lstStyle/>
          <a:p>
            <a:r>
              <a:rPr lang="en-US" dirty="0"/>
              <a:t>Quarter Wave Stub</a:t>
            </a:r>
          </a:p>
        </p:txBody>
      </p:sp>
      <p:pic>
        <p:nvPicPr>
          <p:cNvPr id="12290" name="Picture 2" descr="http://www.arcticpeak.com/images/antenne/diverse/Quarterwavestub.jpg">
            <a:extLst>
              <a:ext uri="{FF2B5EF4-FFF2-40B4-BE49-F238E27FC236}">
                <a16:creationId xmlns:a16="http://schemas.microsoft.com/office/drawing/2014/main" id="{4E970663-80F8-4FD3-8140-F75AA7A562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683" y="2057401"/>
            <a:ext cx="5011264" cy="402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9726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04E7D-68FB-48E3-9E0E-8E7370F7F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Quarter Wave Stub Filter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69B58-2D38-4615-A458-E58E3B30E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a specific frequency:</a:t>
            </a:r>
          </a:p>
          <a:p>
            <a:r>
              <a:rPr lang="en-US" dirty="0"/>
              <a:t>Open quarter wave stub will appear as a short.</a:t>
            </a:r>
          </a:p>
          <a:p>
            <a:r>
              <a:rPr lang="en-US" dirty="0"/>
              <a:t>Can be used to short out harmonics.  Use open quarter wave stub at harmonic frequency.</a:t>
            </a:r>
          </a:p>
          <a:p>
            <a:r>
              <a:rPr lang="en-US" dirty="0"/>
              <a:t>My transmitter at 40 meters with second harmonics (20 meters)</a:t>
            </a:r>
          </a:p>
          <a:p>
            <a:pPr lvl="1"/>
            <a:r>
              <a:rPr lang="en-US" dirty="0"/>
              <a:t>Open quarter 20 meter stub will short out my 2</a:t>
            </a:r>
            <a:r>
              <a:rPr lang="en-US" baseline="30000" dirty="0"/>
              <a:t>nd</a:t>
            </a:r>
            <a:r>
              <a:rPr lang="en-US" dirty="0"/>
              <a:t> harmonics.</a:t>
            </a:r>
          </a:p>
        </p:txBody>
      </p:sp>
    </p:spTree>
    <p:extLst>
      <p:ext uri="{BB962C8B-B14F-4D97-AF65-F5344CB8AC3E}">
        <p14:creationId xmlns:p14="http://schemas.microsoft.com/office/powerpoint/2010/main" val="3759405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A9FB6-C320-41A4-AD32-803D42304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641" y="932634"/>
            <a:ext cx="10411408" cy="1293028"/>
          </a:xfrm>
        </p:spPr>
        <p:txBody>
          <a:bodyPr/>
          <a:lstStyle/>
          <a:p>
            <a:r>
              <a:rPr lang="en-US" dirty="0"/>
              <a:t>And Then the wave Hits Something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A01AC-8943-42AD-9687-EAA010631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289110"/>
            <a:ext cx="10820400" cy="3929575"/>
          </a:xfrm>
        </p:spPr>
        <p:txBody>
          <a:bodyPr>
            <a:normAutofit fontScale="70000" lnSpcReduction="20000"/>
          </a:bodyPr>
          <a:lstStyle/>
          <a:p>
            <a:r>
              <a:rPr lang="en-US" sz="4800" dirty="0"/>
              <a:t>A sound wave in the air</a:t>
            </a:r>
          </a:p>
          <a:p>
            <a:pPr lvl="2"/>
            <a:r>
              <a:rPr lang="en-US" sz="3100" dirty="0"/>
              <a:t>The end of the air (the canyon wall)</a:t>
            </a:r>
          </a:p>
          <a:p>
            <a:r>
              <a:rPr lang="en-US" sz="4800" dirty="0"/>
              <a:t>A wave in water</a:t>
            </a:r>
          </a:p>
          <a:p>
            <a:pPr lvl="2"/>
            <a:r>
              <a:rPr lang="en-US" sz="3100" dirty="0"/>
              <a:t>The end of the bathtub</a:t>
            </a:r>
          </a:p>
          <a:p>
            <a:r>
              <a:rPr lang="en-US" sz="4800" dirty="0"/>
              <a:t>A wave down a spring</a:t>
            </a:r>
          </a:p>
          <a:p>
            <a:pPr lvl="2"/>
            <a:r>
              <a:rPr lang="en-US" sz="3100" dirty="0"/>
              <a:t>The end of the spring</a:t>
            </a:r>
          </a:p>
          <a:p>
            <a:r>
              <a:rPr lang="en-US" sz="4800" dirty="0"/>
              <a:t>A wave of light in the air</a:t>
            </a:r>
          </a:p>
          <a:p>
            <a:pPr lvl="2"/>
            <a:r>
              <a:rPr lang="en-US" sz="2800" dirty="0"/>
              <a:t>A window or mirror (The end of the air)</a:t>
            </a:r>
          </a:p>
          <a:p>
            <a:r>
              <a:rPr lang="en-US" sz="4800" dirty="0"/>
              <a:t>A wave of electricity down a wire</a:t>
            </a:r>
          </a:p>
          <a:p>
            <a:pPr lvl="2"/>
            <a:r>
              <a:rPr lang="en-US" sz="2800" dirty="0"/>
              <a:t>The end of the wire</a:t>
            </a:r>
          </a:p>
        </p:txBody>
      </p:sp>
    </p:spTree>
    <p:extLst>
      <p:ext uri="{BB962C8B-B14F-4D97-AF65-F5344CB8AC3E}">
        <p14:creationId xmlns:p14="http://schemas.microsoft.com/office/powerpoint/2010/main" val="29314147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FD156-D0A3-41A7-8DDA-AFDE193AD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Quarter Wave Transformers</a:t>
            </a:r>
          </a:p>
        </p:txBody>
      </p:sp>
      <p:pic>
        <p:nvPicPr>
          <p:cNvPr id="10242" name="Picture 2" descr="Image result for quarter wave gif">
            <a:extLst>
              <a:ext uri="{FF2B5EF4-FFF2-40B4-BE49-F238E27FC236}">
                <a16:creationId xmlns:a16="http://schemas.microsoft.com/office/drawing/2014/main" id="{FFC81777-8B00-4D63-BA7E-3808254534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184" y="2165243"/>
            <a:ext cx="4656848" cy="384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4590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70AD0-14D2-4128-A6A1-34A11502D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Quarter Wave Transformers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086F9B8-54C7-4221-98EF-9139E1BA7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1939" y="2085425"/>
            <a:ext cx="9682567" cy="2715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BAC321-9C0B-4C05-A695-3DD024599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725" y="5574742"/>
            <a:ext cx="2578853" cy="75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338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E2225-1162-4135-87EA-B857AD4A5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8358" y="454396"/>
            <a:ext cx="5571015" cy="5214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An infinite number of reflections and re-reflections sum up</a:t>
            </a:r>
          </a:p>
          <a:p>
            <a:pPr marL="0" indent="0">
              <a:buNone/>
            </a:pPr>
            <a:endParaRPr lang="en-US" sz="3200" dirty="0"/>
          </a:p>
          <a:p>
            <a:pPr lvl="1"/>
            <a:r>
              <a:rPr lang="en-US" sz="3200" dirty="0"/>
              <a:t>No reflections</a:t>
            </a:r>
          </a:p>
          <a:p>
            <a:pPr lvl="1"/>
            <a:endParaRPr lang="en-US" sz="3200" dirty="0"/>
          </a:p>
          <a:p>
            <a:pPr lvl="1"/>
            <a:r>
              <a:rPr lang="en-US" sz="3200" dirty="0"/>
              <a:t>No power loss</a:t>
            </a:r>
          </a:p>
          <a:p>
            <a:pPr lvl="1"/>
            <a:endParaRPr lang="en-US" sz="3200" dirty="0"/>
          </a:p>
          <a:p>
            <a:pPr lvl="1"/>
            <a:r>
              <a:rPr lang="en-US" sz="3200" dirty="0"/>
              <a:t>Load appears as Z</a:t>
            </a:r>
            <a:r>
              <a:rPr lang="en-US" sz="3200" baseline="-25000" dirty="0"/>
              <a:t>0</a:t>
            </a:r>
          </a:p>
        </p:txBody>
      </p:sp>
      <p:pic>
        <p:nvPicPr>
          <p:cNvPr id="1028" name="Picture 4" descr="https://i.stack.imgur.com/Hkf3C.png">
            <a:extLst>
              <a:ext uri="{FF2B5EF4-FFF2-40B4-BE49-F238E27FC236}">
                <a16:creationId xmlns:a16="http://schemas.microsoft.com/office/drawing/2014/main" id="{00F41DE9-4EBF-42E9-BA8C-CB65BC2B8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41" y="273366"/>
            <a:ext cx="4816494" cy="631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8817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054EC3-7434-4571-A838-ABECD85C5DBF}"/>
              </a:ext>
            </a:extLst>
          </p:cNvPr>
          <p:cNvSpPr/>
          <p:nvPr/>
        </p:nvSpPr>
        <p:spPr>
          <a:xfrm>
            <a:off x="1446631" y="219331"/>
            <a:ext cx="9076682" cy="627683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4322518-D3BE-468C-B74E-C091BB05B1D1}"/>
              </a:ext>
            </a:extLst>
          </p:cNvPr>
          <p:cNvCxnSpPr>
            <a:cxnSpLocks/>
          </p:cNvCxnSpPr>
          <p:nvPr/>
        </p:nvCxnSpPr>
        <p:spPr>
          <a:xfrm>
            <a:off x="2362667" y="1001132"/>
            <a:ext cx="294515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F9D003-4967-4739-A083-EC3D2024F149}"/>
              </a:ext>
            </a:extLst>
          </p:cNvPr>
          <p:cNvCxnSpPr/>
          <p:nvPr/>
        </p:nvCxnSpPr>
        <p:spPr>
          <a:xfrm>
            <a:off x="2351448" y="1449917"/>
            <a:ext cx="729276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546912-13F2-414B-BFFA-72F39475C2EE}"/>
              </a:ext>
            </a:extLst>
          </p:cNvPr>
          <p:cNvCxnSpPr>
            <a:cxnSpLocks/>
          </p:cNvCxnSpPr>
          <p:nvPr/>
        </p:nvCxnSpPr>
        <p:spPr>
          <a:xfrm>
            <a:off x="5307821" y="809932"/>
            <a:ext cx="257490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DF432B-CD97-4540-A828-8B918C7377C7}"/>
              </a:ext>
            </a:extLst>
          </p:cNvPr>
          <p:cNvCxnSpPr>
            <a:cxnSpLocks/>
          </p:cNvCxnSpPr>
          <p:nvPr/>
        </p:nvCxnSpPr>
        <p:spPr>
          <a:xfrm>
            <a:off x="7882726" y="610315"/>
            <a:ext cx="171753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9532AB3-6693-4146-8E7D-57CA770DEEBA}"/>
              </a:ext>
            </a:extLst>
          </p:cNvPr>
          <p:cNvCxnSpPr>
            <a:cxnSpLocks/>
          </p:cNvCxnSpPr>
          <p:nvPr/>
        </p:nvCxnSpPr>
        <p:spPr>
          <a:xfrm flipV="1">
            <a:off x="5307821" y="809932"/>
            <a:ext cx="0" cy="191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0A11B60-E7E9-4A43-B6DD-59B6DC8B254A}"/>
              </a:ext>
            </a:extLst>
          </p:cNvPr>
          <p:cNvCxnSpPr>
            <a:cxnSpLocks/>
          </p:cNvCxnSpPr>
          <p:nvPr/>
        </p:nvCxnSpPr>
        <p:spPr>
          <a:xfrm flipV="1">
            <a:off x="7882726" y="610315"/>
            <a:ext cx="0" cy="191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2610C1A-035B-42EE-B345-FADC54104FBD}"/>
              </a:ext>
            </a:extLst>
          </p:cNvPr>
          <p:cNvSpPr txBox="1"/>
          <p:nvPr/>
        </p:nvSpPr>
        <p:spPr>
          <a:xfrm>
            <a:off x="2937672" y="988252"/>
            <a:ext cx="645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Z</a:t>
            </a:r>
            <a:r>
              <a:rPr lang="en-US" sz="2400" b="1" baseline="-25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F21909-CAD9-4E90-BD07-B4E57EBB32AA}"/>
              </a:ext>
            </a:extLst>
          </p:cNvPr>
          <p:cNvSpPr txBox="1"/>
          <p:nvPr/>
        </p:nvSpPr>
        <p:spPr>
          <a:xfrm>
            <a:off x="6215909" y="837951"/>
            <a:ext cx="645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Z</a:t>
            </a:r>
            <a:r>
              <a:rPr lang="en-US" sz="2400" b="1" baseline="-25000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DB4D57-4BF0-4C84-890F-CCA7292C5D65}"/>
              </a:ext>
            </a:extLst>
          </p:cNvPr>
          <p:cNvSpPr txBox="1"/>
          <p:nvPr/>
        </p:nvSpPr>
        <p:spPr>
          <a:xfrm>
            <a:off x="8414257" y="827624"/>
            <a:ext cx="645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Z</a:t>
            </a:r>
            <a:r>
              <a:rPr lang="en-US" sz="2400" b="1" baseline="-25000" dirty="0">
                <a:solidFill>
                  <a:schemeClr val="bg1"/>
                </a:solidFill>
              </a:rPr>
              <a:t>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2F3823-06A1-4E46-9FC6-EA7DDDA5231B}"/>
              </a:ext>
            </a:extLst>
          </p:cNvPr>
          <p:cNvSpPr txBox="1"/>
          <p:nvPr/>
        </p:nvSpPr>
        <p:spPr>
          <a:xfrm>
            <a:off x="2211203" y="1778754"/>
            <a:ext cx="662425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If Z of the load is high,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the other end of a quarter wave section makes it look low.  Z</a:t>
            </a:r>
            <a:r>
              <a:rPr lang="en-US" sz="2400" b="1" baseline="-25000" dirty="0">
                <a:solidFill>
                  <a:schemeClr val="bg1"/>
                </a:solidFill>
              </a:rPr>
              <a:t>T  </a:t>
            </a:r>
            <a:r>
              <a:rPr lang="en-US" sz="2400" b="1" dirty="0">
                <a:solidFill>
                  <a:schemeClr val="bg1"/>
                </a:solidFill>
              </a:rPr>
              <a:t>combined with the inverted Z</a:t>
            </a:r>
            <a:r>
              <a:rPr lang="en-US" sz="2400" b="1" baseline="-25000" dirty="0">
                <a:solidFill>
                  <a:schemeClr val="bg1"/>
                </a:solidFill>
              </a:rPr>
              <a:t>L</a:t>
            </a:r>
            <a:r>
              <a:rPr lang="en-US" sz="2400" b="1" dirty="0">
                <a:solidFill>
                  <a:schemeClr val="bg1"/>
                </a:solidFill>
              </a:rPr>
              <a:t> = Z</a:t>
            </a:r>
            <a:r>
              <a:rPr lang="en-US" sz="2400" b="1" baseline="-25000" dirty="0">
                <a:solidFill>
                  <a:schemeClr val="bg1"/>
                </a:solidFill>
              </a:rPr>
              <a:t>0</a:t>
            </a:r>
          </a:p>
          <a:p>
            <a:endParaRPr lang="en-US" sz="3200" b="1" baseline="-25000" dirty="0">
              <a:solidFill>
                <a:schemeClr val="bg1"/>
              </a:solidFill>
            </a:endParaRPr>
          </a:p>
          <a:p>
            <a:endParaRPr lang="en-US" sz="3200" b="1" baseline="-25000" dirty="0">
              <a:solidFill>
                <a:schemeClr val="bg1"/>
              </a:solidFill>
            </a:endParaRPr>
          </a:p>
          <a:p>
            <a:endParaRPr lang="en-US" sz="3200" b="1" baseline="-25000" dirty="0">
              <a:solidFill>
                <a:schemeClr val="bg1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836C4F6-BA90-4732-9F33-5AB5C630280D}"/>
              </a:ext>
            </a:extLst>
          </p:cNvPr>
          <p:cNvCxnSpPr>
            <a:cxnSpLocks/>
          </p:cNvCxnSpPr>
          <p:nvPr/>
        </p:nvCxnSpPr>
        <p:spPr>
          <a:xfrm>
            <a:off x="2318724" y="4591040"/>
            <a:ext cx="294515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347810F-1517-412E-92C9-FACA1EB26B1C}"/>
              </a:ext>
            </a:extLst>
          </p:cNvPr>
          <p:cNvCxnSpPr/>
          <p:nvPr/>
        </p:nvCxnSpPr>
        <p:spPr>
          <a:xfrm>
            <a:off x="2307505" y="5039825"/>
            <a:ext cx="729276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318E310-45D9-43BC-AF9A-CF5FE73CC156}"/>
              </a:ext>
            </a:extLst>
          </p:cNvPr>
          <p:cNvCxnSpPr>
            <a:cxnSpLocks/>
          </p:cNvCxnSpPr>
          <p:nvPr/>
        </p:nvCxnSpPr>
        <p:spPr>
          <a:xfrm flipV="1">
            <a:off x="5263878" y="4399840"/>
            <a:ext cx="0" cy="191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2BB9301-2C94-4F2C-ACBB-7C5180D083E3}"/>
              </a:ext>
            </a:extLst>
          </p:cNvPr>
          <p:cNvSpPr txBox="1"/>
          <p:nvPr/>
        </p:nvSpPr>
        <p:spPr>
          <a:xfrm>
            <a:off x="2893729" y="4578160"/>
            <a:ext cx="645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Z</a:t>
            </a:r>
            <a:r>
              <a:rPr lang="en-US" sz="2400" b="1" baseline="-25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7378D35-DCF9-4F03-9B43-EEE51CA676EF}"/>
              </a:ext>
            </a:extLst>
          </p:cNvPr>
          <p:cNvSpPr txBox="1"/>
          <p:nvPr/>
        </p:nvSpPr>
        <p:spPr>
          <a:xfrm>
            <a:off x="5444560" y="3910355"/>
            <a:ext cx="645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Z</a:t>
            </a:r>
            <a:r>
              <a:rPr lang="en-US" sz="2400" b="1" baseline="-25000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4C683AE-E865-4557-84FC-3D546D733F43}"/>
              </a:ext>
            </a:extLst>
          </p:cNvPr>
          <p:cNvSpPr txBox="1"/>
          <p:nvPr/>
        </p:nvSpPr>
        <p:spPr>
          <a:xfrm>
            <a:off x="5997828" y="4507253"/>
            <a:ext cx="2061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+Z</a:t>
            </a:r>
            <a:r>
              <a:rPr lang="en-US" sz="2400" b="1" baseline="-25000" dirty="0">
                <a:solidFill>
                  <a:schemeClr val="bg1"/>
                </a:solidFill>
              </a:rPr>
              <a:t>L </a:t>
            </a:r>
            <a:r>
              <a:rPr lang="en-US" sz="2400" b="1" dirty="0">
                <a:solidFill>
                  <a:schemeClr val="bg1"/>
                </a:solidFill>
              </a:rPr>
              <a:t>inverted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F5F8FAD-5E00-4C64-A4C8-23C4029B00BB}"/>
              </a:ext>
            </a:extLst>
          </p:cNvPr>
          <p:cNvCxnSpPr>
            <a:cxnSpLocks/>
          </p:cNvCxnSpPr>
          <p:nvPr/>
        </p:nvCxnSpPr>
        <p:spPr>
          <a:xfrm flipV="1">
            <a:off x="5249854" y="4578160"/>
            <a:ext cx="0" cy="19120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A8AFB25-3384-418A-B8A7-220597C325BC}"/>
              </a:ext>
            </a:extLst>
          </p:cNvPr>
          <p:cNvCxnSpPr>
            <a:cxnSpLocks/>
          </p:cNvCxnSpPr>
          <p:nvPr/>
        </p:nvCxnSpPr>
        <p:spPr>
          <a:xfrm>
            <a:off x="5263878" y="4769360"/>
            <a:ext cx="682527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7B73C52-5ADC-4A51-8938-EEFA05FA70AE}"/>
              </a:ext>
            </a:extLst>
          </p:cNvPr>
          <p:cNvCxnSpPr>
            <a:cxnSpLocks/>
          </p:cNvCxnSpPr>
          <p:nvPr/>
        </p:nvCxnSpPr>
        <p:spPr>
          <a:xfrm>
            <a:off x="5251020" y="4399840"/>
            <a:ext cx="73395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133EB28-72C7-4EEB-8724-85C1664552BE}"/>
              </a:ext>
            </a:extLst>
          </p:cNvPr>
          <p:cNvCxnSpPr>
            <a:cxnSpLocks/>
          </p:cNvCxnSpPr>
          <p:nvPr/>
        </p:nvCxnSpPr>
        <p:spPr>
          <a:xfrm>
            <a:off x="7821251" y="4495440"/>
            <a:ext cx="73395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39C079FF-0056-45F9-9AC8-C47959F9F56B}"/>
              </a:ext>
            </a:extLst>
          </p:cNvPr>
          <p:cNvSpPr txBox="1"/>
          <p:nvPr/>
        </p:nvSpPr>
        <p:spPr>
          <a:xfrm>
            <a:off x="8007896" y="4491734"/>
            <a:ext cx="2151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Looks like Z</a:t>
            </a:r>
            <a:r>
              <a:rPr lang="en-US" sz="2400" b="1" baseline="-25000" dirty="0">
                <a:solidFill>
                  <a:schemeClr val="bg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3981703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92C8C-FE2D-4F94-9710-B0AA6CB0E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620" y="764373"/>
            <a:ext cx="11191582" cy="1293028"/>
          </a:xfrm>
        </p:spPr>
        <p:txBody>
          <a:bodyPr>
            <a:normAutofit/>
          </a:bodyPr>
          <a:lstStyle/>
          <a:p>
            <a:r>
              <a:rPr lang="en-US" sz="3600" dirty="0"/>
              <a:t>Quarter wave transformers on PC Boards</a:t>
            </a:r>
          </a:p>
        </p:txBody>
      </p:sp>
      <p:pic>
        <p:nvPicPr>
          <p:cNvPr id="2052" name="Picture 4" descr="Image result for quarter wave transformer printed circuit board">
            <a:extLst>
              <a:ext uri="{FF2B5EF4-FFF2-40B4-BE49-F238E27FC236}">
                <a16:creationId xmlns:a16="http://schemas.microsoft.com/office/drawing/2014/main" id="{1BB473B2-290F-4F89-8E07-76ECEEF561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896" y="2193925"/>
            <a:ext cx="5528208" cy="402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6164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7F89A-F625-4885-A2EE-BE440F7FA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947" y="764373"/>
            <a:ext cx="9593253" cy="1293028"/>
          </a:xfrm>
        </p:spPr>
        <p:txBody>
          <a:bodyPr>
            <a:normAutofit fontScale="90000"/>
          </a:bodyPr>
          <a:lstStyle/>
          <a:p>
            <a:r>
              <a:rPr lang="en-US" dirty="0"/>
              <a:t>Microwave </a:t>
            </a:r>
            <a:br>
              <a:rPr lang="en-US" dirty="0"/>
            </a:br>
            <a:r>
              <a:rPr lang="en-US" dirty="0"/>
              <a:t>- Stepped Guide</a:t>
            </a:r>
            <a:br>
              <a:rPr lang="en-US" dirty="0"/>
            </a:br>
            <a:r>
              <a:rPr lang="en-US" dirty="0"/>
              <a:t>- Variable guide (Microwave horn)</a:t>
            </a:r>
          </a:p>
        </p:txBody>
      </p:sp>
      <p:pic>
        <p:nvPicPr>
          <p:cNvPr id="5122" name="Picture 2" descr="Image result for quarter waveguide transformer">
            <a:extLst>
              <a:ext uri="{FF2B5EF4-FFF2-40B4-BE49-F238E27FC236}">
                <a16:creationId xmlns:a16="http://schemas.microsoft.com/office/drawing/2014/main" id="{EC5A2976-C0F1-4EFC-A9B5-2436F4D5DE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53" y="2633376"/>
            <a:ext cx="4922204" cy="232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18EDF-F2A3-4180-81BE-C7B3BC4BE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364" y="2475387"/>
            <a:ext cx="3747452" cy="264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350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CD9C6-DE02-4171-948E-7D7892292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31" y="764373"/>
            <a:ext cx="10917169" cy="1293028"/>
          </a:xfrm>
        </p:spPr>
        <p:txBody>
          <a:bodyPr>
            <a:normAutofit fontScale="90000"/>
          </a:bodyPr>
          <a:lstStyle/>
          <a:p>
            <a:r>
              <a:rPr lang="en-US" dirty="0"/>
              <a:t>These are all forms of matching</a:t>
            </a:r>
            <a:br>
              <a:rPr lang="en-US" dirty="0"/>
            </a:br>
            <a:r>
              <a:rPr lang="en-US" dirty="0"/>
              <a:t>from sound generator to the open air</a:t>
            </a:r>
          </a:p>
        </p:txBody>
      </p:sp>
      <p:pic>
        <p:nvPicPr>
          <p:cNvPr id="6146" name="Picture 2" descr="Image result for megaphone horn">
            <a:extLst>
              <a:ext uri="{FF2B5EF4-FFF2-40B4-BE49-F238E27FC236}">
                <a16:creationId xmlns:a16="http://schemas.microsoft.com/office/drawing/2014/main" id="{7C37F9A2-E29B-4CCF-A4EC-9C313A84F9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023" y="2315896"/>
            <a:ext cx="2419350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old fashioned megaphone">
            <a:extLst>
              <a:ext uri="{FF2B5EF4-FFF2-40B4-BE49-F238E27FC236}">
                <a16:creationId xmlns:a16="http://schemas.microsoft.com/office/drawing/2014/main" id="{6C1B4ACB-7534-410A-A22A-64505A74F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627" y="4655534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old fashioned megaphone">
            <a:extLst>
              <a:ext uri="{FF2B5EF4-FFF2-40B4-BE49-F238E27FC236}">
                <a16:creationId xmlns:a16="http://schemas.microsoft.com/office/drawing/2014/main" id="{A11B0062-C296-42AD-9718-CE21A6948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395" y="1985962"/>
            <a:ext cx="2095500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Image result for old fashioned megaphone">
            <a:extLst>
              <a:ext uri="{FF2B5EF4-FFF2-40B4-BE49-F238E27FC236}">
                <a16:creationId xmlns:a16="http://schemas.microsoft.com/office/drawing/2014/main" id="{25D6F7D8-AB0E-4E02-9046-FECE8D403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98" y="2573005"/>
            <a:ext cx="308610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Image result for trumpet">
            <a:extLst>
              <a:ext uri="{FF2B5EF4-FFF2-40B4-BE49-F238E27FC236}">
                <a16:creationId xmlns:a16="http://schemas.microsoft.com/office/drawing/2014/main" id="{96AAF99F-FBF6-4745-B3ED-C81EF4747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094" y="4655534"/>
            <a:ext cx="2971800" cy="15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7633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12F6D-BC3B-476D-85CF-6AB9937A2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78" y="764373"/>
            <a:ext cx="10833022" cy="1293028"/>
          </a:xfrm>
        </p:spPr>
        <p:txBody>
          <a:bodyPr/>
          <a:lstStyle/>
          <a:p>
            <a:r>
              <a:rPr lang="en-US" dirty="0"/>
              <a:t>Quarter Wave anti-reflective coating</a:t>
            </a:r>
          </a:p>
        </p:txBody>
      </p:sp>
      <p:pic>
        <p:nvPicPr>
          <p:cNvPr id="7172" name="Picture 4" descr="Image result for anti reflective coating">
            <a:extLst>
              <a:ext uri="{FF2B5EF4-FFF2-40B4-BE49-F238E27FC236}">
                <a16:creationId xmlns:a16="http://schemas.microsoft.com/office/drawing/2014/main" id="{FDE93F15-14EA-4681-BEEA-7E6A531D8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533" y="2992139"/>
            <a:ext cx="4744581" cy="318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sult for anti reflective coating">
            <a:extLst>
              <a:ext uri="{FF2B5EF4-FFF2-40B4-BE49-F238E27FC236}">
                <a16:creationId xmlns:a16="http://schemas.microsoft.com/office/drawing/2014/main" id="{427E8197-7DAA-4304-A8D9-478767E6C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48" y="2992139"/>
            <a:ext cx="5202952" cy="361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4537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F6C4F-C4DD-415A-89F1-4C9647FD1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C0F7D-AE06-497E-9451-12DB754137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Image result for anti reflective coating">
            <a:extLst>
              <a:ext uri="{FF2B5EF4-FFF2-40B4-BE49-F238E27FC236}">
                <a16:creationId xmlns:a16="http://schemas.microsoft.com/office/drawing/2014/main" id="{D5929E2D-3D50-4A84-A804-F627125E8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20" y="151465"/>
            <a:ext cx="11442873" cy="647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BB127FE-3804-4606-9751-F1DEFC9C04B8}"/>
              </a:ext>
            </a:extLst>
          </p:cNvPr>
          <p:cNvCxnSpPr>
            <a:cxnSpLocks/>
          </p:cNvCxnSpPr>
          <p:nvPr/>
        </p:nvCxnSpPr>
        <p:spPr>
          <a:xfrm>
            <a:off x="1862877" y="3930216"/>
            <a:ext cx="119270" cy="74969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0076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09105-9DB3-4F40-B811-4C27559D5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875" y="403822"/>
            <a:ext cx="10624228" cy="1293028"/>
          </a:xfrm>
        </p:spPr>
        <p:txBody>
          <a:bodyPr>
            <a:normAutofit/>
          </a:bodyPr>
          <a:lstStyle/>
          <a:p>
            <a:r>
              <a:rPr lang="en-US" sz="5400" cap="none" dirty="0"/>
              <a:t>In Summary, waves are waves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854E67B-83AF-431B-8595-0820BA6467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44061"/>
            <a:ext cx="12180170" cy="383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15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00347-07B5-48C0-B10C-97666B531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sound wave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1A221-C013-468A-95E1-0ED77B88F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Echo</a:t>
            </a:r>
          </a:p>
          <a:p>
            <a:pPr lvl="1"/>
            <a:r>
              <a:rPr lang="en-US" sz="2400" dirty="0"/>
              <a:t>Echo</a:t>
            </a:r>
          </a:p>
          <a:p>
            <a:pPr lvl="2"/>
            <a:r>
              <a:rPr lang="en-US" dirty="0"/>
              <a:t>Echo</a:t>
            </a:r>
          </a:p>
          <a:p>
            <a:pPr lvl="3"/>
            <a:r>
              <a:rPr lang="en-US" dirty="0"/>
              <a:t>Echo</a:t>
            </a:r>
          </a:p>
          <a:p>
            <a:pPr lvl="4"/>
            <a:r>
              <a:rPr lang="en-US" sz="1400" dirty="0"/>
              <a:t>Echo</a:t>
            </a:r>
          </a:p>
          <a:p>
            <a:pPr lvl="5"/>
            <a:r>
              <a:rPr lang="en-US" sz="1200" dirty="0"/>
              <a:t>Echo</a:t>
            </a:r>
          </a:p>
          <a:p>
            <a:pPr lvl="6"/>
            <a:r>
              <a:rPr lang="en-US" sz="1200" dirty="0"/>
              <a:t>Echo	</a:t>
            </a:r>
          </a:p>
          <a:p>
            <a:pPr lvl="6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198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66084-EA2C-402B-A624-C5D6549D4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Spring 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44059-A3FB-496D-9200-0B185BFF48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16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A9FB6-C320-41A4-AD32-803D42304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641" y="932634"/>
            <a:ext cx="10411408" cy="1293028"/>
          </a:xfrm>
        </p:spPr>
        <p:txBody>
          <a:bodyPr/>
          <a:lstStyle/>
          <a:p>
            <a:r>
              <a:rPr lang="en-US" dirty="0"/>
              <a:t>Spring Demo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0AF944-5499-4868-B333-3AADA3256A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29526" y="698953"/>
            <a:ext cx="5313431" cy="5313431"/>
          </a:xfrm>
        </p:spPr>
      </p:pic>
    </p:spTree>
    <p:extLst>
      <p:ext uri="{BB962C8B-B14F-4D97-AF65-F5344CB8AC3E}">
        <p14:creationId xmlns:p14="http://schemas.microsoft.com/office/powerpoint/2010/main" val="2744496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0DBA7-7487-4235-9448-073E7AE0F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931" y="764373"/>
            <a:ext cx="10799269" cy="1293028"/>
          </a:xfrm>
        </p:spPr>
        <p:txBody>
          <a:bodyPr/>
          <a:lstStyle/>
          <a:p>
            <a:r>
              <a:rPr lang="en-US" dirty="0"/>
              <a:t>A ray (Wave) of Light hitting a mirror</a:t>
            </a:r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45DDE50C-448C-405B-A132-DEAE63BE1B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107" y="2385647"/>
            <a:ext cx="3810000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081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526C7-7DD7-4E71-A4F4-85B7843B0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end of the wire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CCB9D-E429-470A-980D-A739EAC51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3000" dirty="0"/>
              <a:t>We can’t see anything</a:t>
            </a:r>
          </a:p>
          <a:p>
            <a:endParaRPr lang="en-US" sz="3000" dirty="0"/>
          </a:p>
          <a:p>
            <a:r>
              <a:rPr lang="en-US" sz="3000" dirty="0"/>
              <a:t>But in all other cases, </a:t>
            </a:r>
            <a:r>
              <a:rPr lang="en-US" sz="4300" b="1" dirty="0"/>
              <a:t>the wave bounced back</a:t>
            </a:r>
          </a:p>
          <a:p>
            <a:endParaRPr lang="en-US" sz="3000" dirty="0"/>
          </a:p>
          <a:p>
            <a:r>
              <a:rPr lang="en-US" sz="3000" dirty="0"/>
              <a:t>Won’t that also happen with electricity at the end of the wire?</a:t>
            </a:r>
          </a:p>
          <a:p>
            <a:pPr lvl="1"/>
            <a:r>
              <a:rPr lang="en-US" sz="3000" dirty="0"/>
              <a:t>Power spikes</a:t>
            </a:r>
          </a:p>
          <a:p>
            <a:pPr lvl="2"/>
            <a:r>
              <a:rPr lang="en-US" sz="2600" dirty="0"/>
              <a:t>Clicks you hear on the radio when you flip a light switch</a:t>
            </a:r>
          </a:p>
          <a:p>
            <a:pPr lvl="2"/>
            <a:r>
              <a:rPr lang="en-US" sz="2600" dirty="0"/>
              <a:t>Power spikes that cause sever overvoltage and destroy electronics</a:t>
            </a:r>
          </a:p>
          <a:p>
            <a:pPr lvl="3"/>
            <a:r>
              <a:rPr lang="en-US" sz="2200" dirty="0"/>
              <a:t>The inductive nature of power loads makes this problem far worse</a:t>
            </a:r>
          </a:p>
          <a:p>
            <a:pPr lvl="3"/>
            <a:r>
              <a:rPr lang="en-US" sz="2200" dirty="0"/>
              <a:t>Surge protectors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66371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4900</TotalTime>
  <Words>1083</Words>
  <Application>Microsoft Office PowerPoint</Application>
  <PresentationFormat>Widescreen</PresentationFormat>
  <Paragraphs>241</Paragraphs>
  <Slides>49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Calibri</vt:lpstr>
      <vt:lpstr>Century Gothic</vt:lpstr>
      <vt:lpstr>Vapor Trail</vt:lpstr>
      <vt:lpstr>Bathtubs, Slinkies, and Mirrors</vt:lpstr>
      <vt:lpstr>New ideas that you already know</vt:lpstr>
      <vt:lpstr>A wave travels in some medium</vt:lpstr>
      <vt:lpstr>And Then the wave Hits Something</vt:lpstr>
      <vt:lpstr>A sound wave</vt:lpstr>
      <vt:lpstr>Spring Demo</vt:lpstr>
      <vt:lpstr>Spring Demo</vt:lpstr>
      <vt:lpstr>A ray (Wave) of Light hitting a mirror</vt:lpstr>
      <vt:lpstr>The end of the wire</vt:lpstr>
      <vt:lpstr>Standing Waves</vt:lpstr>
      <vt:lpstr>Standing waves off the side a bridge</vt:lpstr>
      <vt:lpstr>Standing Waves and resonance</vt:lpstr>
      <vt:lpstr>Demo Standing Waves ON SPRING</vt:lpstr>
      <vt:lpstr>Examples of Resonant waves</vt:lpstr>
      <vt:lpstr>Will Standing Waves hurt my Radio?</vt:lpstr>
      <vt:lpstr>Will Standing Waves hurt my Radio?</vt:lpstr>
      <vt:lpstr>PowerPoint Presentation</vt:lpstr>
      <vt:lpstr>PowerPoint Presentation</vt:lpstr>
      <vt:lpstr>Standing waves in a microwave</vt:lpstr>
      <vt:lpstr>Partially melt peeps in microwave without the rotating plate.</vt:lpstr>
      <vt:lpstr>Open/Short</vt:lpstr>
      <vt:lpstr>Back to the Spring</vt:lpstr>
      <vt:lpstr>Mismatches cause reflection</vt:lpstr>
      <vt:lpstr>Mismatch  high impedance to Low Impedance</vt:lpstr>
      <vt:lpstr>Mismatch Low impedance to High impedance</vt:lpstr>
      <vt:lpstr>Partial reflections</vt:lpstr>
      <vt:lpstr>Partial reflection of waves of light</vt:lpstr>
      <vt:lpstr>Somewhere in the middle</vt:lpstr>
      <vt:lpstr>Match / Mismatch demo</vt:lpstr>
      <vt:lpstr>Transmission Line Losses</vt:lpstr>
      <vt:lpstr>Finally we talk about antennas</vt:lpstr>
      <vt:lpstr>Antenna Tuner in Shack</vt:lpstr>
      <vt:lpstr>Antenna Tuner at Antenna Feed Point</vt:lpstr>
      <vt:lpstr>Ladder Line is great</vt:lpstr>
      <vt:lpstr>Line Losses on 100 feet of feed line</vt:lpstr>
      <vt:lpstr>Open / Short Revisited</vt:lpstr>
      <vt:lpstr>Quarter Waves</vt:lpstr>
      <vt:lpstr>Quarter Wave Stub</vt:lpstr>
      <vt:lpstr>Quarter Wave Stub Filter</vt:lpstr>
      <vt:lpstr>Quarter Wave Transformers</vt:lpstr>
      <vt:lpstr>Quarter Wave Transformers</vt:lpstr>
      <vt:lpstr>PowerPoint Presentation</vt:lpstr>
      <vt:lpstr>PowerPoint Presentation</vt:lpstr>
      <vt:lpstr>Quarter wave transformers on PC Boards</vt:lpstr>
      <vt:lpstr>Microwave  - Stepped Guide - Variable guide (Microwave horn)</vt:lpstr>
      <vt:lpstr>These are all forms of matching from sound generator to the open air</vt:lpstr>
      <vt:lpstr>Quarter Wave anti-reflective coating</vt:lpstr>
      <vt:lpstr>PowerPoint Presentation</vt:lpstr>
      <vt:lpstr>In Summary, waves are waves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Wave Reflection</dc:title>
  <dc:creator>BillP@tpcdata.local</dc:creator>
  <cp:lastModifiedBy>BillP@tpcdata.local</cp:lastModifiedBy>
  <cp:revision>84</cp:revision>
  <dcterms:created xsi:type="dcterms:W3CDTF">2018-08-08T14:33:44Z</dcterms:created>
  <dcterms:modified xsi:type="dcterms:W3CDTF">2018-10-10T18:16:51Z</dcterms:modified>
</cp:coreProperties>
</file>